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3" r:id="rId2"/>
    <p:sldId id="258" r:id="rId3"/>
    <p:sldId id="256" r:id="rId4"/>
    <p:sldId id="257" r:id="rId5"/>
    <p:sldId id="260" r:id="rId6"/>
    <p:sldId id="259" r:id="rId7"/>
    <p:sldId id="262" r:id="rId8"/>
    <p:sldId id="261"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79" autoAdjust="0"/>
    <p:restoredTop sz="94660"/>
  </p:normalViewPr>
  <p:slideViewPr>
    <p:cSldViewPr>
      <p:cViewPr>
        <p:scale>
          <a:sx n="75" d="100"/>
          <a:sy n="75" d="100"/>
        </p:scale>
        <p:origin x="-1138" y="-44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A45EF5-C373-4B21-8AF1-6D94453D22CE}" type="datetimeFigureOut">
              <a:rPr lang="fr-FR" smtClean="0"/>
              <a:t>25/06/2019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88F105-A181-4120-A949-0B945806728C}" type="slidenum">
              <a:rPr lang="fr-FR" smtClean="0"/>
              <a:t>‹N°›</a:t>
            </a:fld>
            <a:endParaRPr lang="fr-FR"/>
          </a:p>
        </p:txBody>
      </p:sp>
    </p:spTree>
    <p:extLst>
      <p:ext uri="{BB962C8B-B14F-4D97-AF65-F5344CB8AC3E}">
        <p14:creationId xmlns:p14="http://schemas.microsoft.com/office/powerpoint/2010/main" val="2552061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088F105-A181-4120-A949-0B945806728C}" type="slidenum">
              <a:rPr lang="fr-FR" smtClean="0"/>
              <a:t>4</a:t>
            </a:fld>
            <a:endParaRPr lang="fr-FR"/>
          </a:p>
        </p:txBody>
      </p:sp>
    </p:spTree>
    <p:extLst>
      <p:ext uri="{BB962C8B-B14F-4D97-AF65-F5344CB8AC3E}">
        <p14:creationId xmlns:p14="http://schemas.microsoft.com/office/powerpoint/2010/main" val="1260775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21ECBB6A-5261-4D10-B350-D11C4FD7E857}" type="datetimeFigureOut">
              <a:rPr lang="fr-FR" smtClean="0"/>
              <a:t>25/06/2019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835F274-5DF6-4ED8-96B3-9CD628A803C2}" type="slidenum">
              <a:rPr lang="fr-FR" smtClean="0"/>
              <a:t>‹N°›</a:t>
            </a:fld>
            <a:endParaRPr lang="fr-FR"/>
          </a:p>
        </p:txBody>
      </p:sp>
    </p:spTree>
    <p:extLst>
      <p:ext uri="{BB962C8B-B14F-4D97-AF65-F5344CB8AC3E}">
        <p14:creationId xmlns:p14="http://schemas.microsoft.com/office/powerpoint/2010/main" val="1241248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1ECBB6A-5261-4D10-B350-D11C4FD7E857}" type="datetimeFigureOut">
              <a:rPr lang="fr-FR" smtClean="0"/>
              <a:t>25/06/2019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835F274-5DF6-4ED8-96B3-9CD628A803C2}" type="slidenum">
              <a:rPr lang="fr-FR" smtClean="0"/>
              <a:t>‹N°›</a:t>
            </a:fld>
            <a:endParaRPr lang="fr-FR"/>
          </a:p>
        </p:txBody>
      </p:sp>
    </p:spTree>
    <p:extLst>
      <p:ext uri="{BB962C8B-B14F-4D97-AF65-F5344CB8AC3E}">
        <p14:creationId xmlns:p14="http://schemas.microsoft.com/office/powerpoint/2010/main" val="2765621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1ECBB6A-5261-4D10-B350-D11C4FD7E857}" type="datetimeFigureOut">
              <a:rPr lang="fr-FR" smtClean="0"/>
              <a:t>25/06/2019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835F274-5DF6-4ED8-96B3-9CD628A803C2}" type="slidenum">
              <a:rPr lang="fr-FR" smtClean="0"/>
              <a:t>‹N°›</a:t>
            </a:fld>
            <a:endParaRPr lang="fr-FR"/>
          </a:p>
        </p:txBody>
      </p:sp>
    </p:spTree>
    <p:extLst>
      <p:ext uri="{BB962C8B-B14F-4D97-AF65-F5344CB8AC3E}">
        <p14:creationId xmlns:p14="http://schemas.microsoft.com/office/powerpoint/2010/main" val="4056204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1ECBB6A-5261-4D10-B350-D11C4FD7E857}" type="datetimeFigureOut">
              <a:rPr lang="fr-FR" smtClean="0"/>
              <a:t>25/06/2019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835F274-5DF6-4ED8-96B3-9CD628A803C2}" type="slidenum">
              <a:rPr lang="fr-FR" smtClean="0"/>
              <a:t>‹N°›</a:t>
            </a:fld>
            <a:endParaRPr lang="fr-FR"/>
          </a:p>
        </p:txBody>
      </p:sp>
    </p:spTree>
    <p:extLst>
      <p:ext uri="{BB962C8B-B14F-4D97-AF65-F5344CB8AC3E}">
        <p14:creationId xmlns:p14="http://schemas.microsoft.com/office/powerpoint/2010/main" val="587294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21ECBB6A-5261-4D10-B350-D11C4FD7E857}" type="datetimeFigureOut">
              <a:rPr lang="fr-FR" smtClean="0"/>
              <a:t>25/06/2019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835F274-5DF6-4ED8-96B3-9CD628A803C2}" type="slidenum">
              <a:rPr lang="fr-FR" smtClean="0"/>
              <a:t>‹N°›</a:t>
            </a:fld>
            <a:endParaRPr lang="fr-FR"/>
          </a:p>
        </p:txBody>
      </p:sp>
    </p:spTree>
    <p:extLst>
      <p:ext uri="{BB962C8B-B14F-4D97-AF65-F5344CB8AC3E}">
        <p14:creationId xmlns:p14="http://schemas.microsoft.com/office/powerpoint/2010/main" val="1580188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1ECBB6A-5261-4D10-B350-D11C4FD7E857}" type="datetimeFigureOut">
              <a:rPr lang="fr-FR" smtClean="0"/>
              <a:t>25/06/2019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835F274-5DF6-4ED8-96B3-9CD628A803C2}" type="slidenum">
              <a:rPr lang="fr-FR" smtClean="0"/>
              <a:t>‹N°›</a:t>
            </a:fld>
            <a:endParaRPr lang="fr-FR"/>
          </a:p>
        </p:txBody>
      </p:sp>
    </p:spTree>
    <p:extLst>
      <p:ext uri="{BB962C8B-B14F-4D97-AF65-F5344CB8AC3E}">
        <p14:creationId xmlns:p14="http://schemas.microsoft.com/office/powerpoint/2010/main" val="3793038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1ECBB6A-5261-4D10-B350-D11C4FD7E857}" type="datetimeFigureOut">
              <a:rPr lang="fr-FR" smtClean="0"/>
              <a:t>25/06/2019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835F274-5DF6-4ED8-96B3-9CD628A803C2}" type="slidenum">
              <a:rPr lang="fr-FR" smtClean="0"/>
              <a:t>‹N°›</a:t>
            </a:fld>
            <a:endParaRPr lang="fr-FR"/>
          </a:p>
        </p:txBody>
      </p:sp>
    </p:spTree>
    <p:extLst>
      <p:ext uri="{BB962C8B-B14F-4D97-AF65-F5344CB8AC3E}">
        <p14:creationId xmlns:p14="http://schemas.microsoft.com/office/powerpoint/2010/main" val="3041042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21ECBB6A-5261-4D10-B350-D11C4FD7E857}" type="datetimeFigureOut">
              <a:rPr lang="fr-FR" smtClean="0"/>
              <a:t>25/06/2019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835F274-5DF6-4ED8-96B3-9CD628A803C2}" type="slidenum">
              <a:rPr lang="fr-FR" smtClean="0"/>
              <a:t>‹N°›</a:t>
            </a:fld>
            <a:endParaRPr lang="fr-FR"/>
          </a:p>
        </p:txBody>
      </p:sp>
    </p:spTree>
    <p:extLst>
      <p:ext uri="{BB962C8B-B14F-4D97-AF65-F5344CB8AC3E}">
        <p14:creationId xmlns:p14="http://schemas.microsoft.com/office/powerpoint/2010/main" val="2833043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1ECBB6A-5261-4D10-B350-D11C4FD7E857}" type="datetimeFigureOut">
              <a:rPr lang="fr-FR" smtClean="0"/>
              <a:t>25/06/2019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835F274-5DF6-4ED8-96B3-9CD628A803C2}" type="slidenum">
              <a:rPr lang="fr-FR" smtClean="0"/>
              <a:t>‹N°›</a:t>
            </a:fld>
            <a:endParaRPr lang="fr-FR"/>
          </a:p>
        </p:txBody>
      </p:sp>
    </p:spTree>
    <p:extLst>
      <p:ext uri="{BB962C8B-B14F-4D97-AF65-F5344CB8AC3E}">
        <p14:creationId xmlns:p14="http://schemas.microsoft.com/office/powerpoint/2010/main" val="2216250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1ECBB6A-5261-4D10-B350-D11C4FD7E857}" type="datetimeFigureOut">
              <a:rPr lang="fr-FR" smtClean="0"/>
              <a:t>25/06/2019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835F274-5DF6-4ED8-96B3-9CD628A803C2}" type="slidenum">
              <a:rPr lang="fr-FR" smtClean="0"/>
              <a:t>‹N°›</a:t>
            </a:fld>
            <a:endParaRPr lang="fr-FR"/>
          </a:p>
        </p:txBody>
      </p:sp>
    </p:spTree>
    <p:extLst>
      <p:ext uri="{BB962C8B-B14F-4D97-AF65-F5344CB8AC3E}">
        <p14:creationId xmlns:p14="http://schemas.microsoft.com/office/powerpoint/2010/main" val="3085535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1ECBB6A-5261-4D10-B350-D11C4FD7E857}" type="datetimeFigureOut">
              <a:rPr lang="fr-FR" smtClean="0"/>
              <a:t>25/06/2019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835F274-5DF6-4ED8-96B3-9CD628A803C2}" type="slidenum">
              <a:rPr lang="fr-FR" smtClean="0"/>
              <a:t>‹N°›</a:t>
            </a:fld>
            <a:endParaRPr lang="fr-FR"/>
          </a:p>
        </p:txBody>
      </p:sp>
    </p:spTree>
    <p:extLst>
      <p:ext uri="{BB962C8B-B14F-4D97-AF65-F5344CB8AC3E}">
        <p14:creationId xmlns:p14="http://schemas.microsoft.com/office/powerpoint/2010/main" val="2452057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ECBB6A-5261-4D10-B350-D11C4FD7E857}" type="datetimeFigureOut">
              <a:rPr lang="fr-FR" smtClean="0"/>
              <a:t>25/06/2019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35F274-5DF6-4ED8-96B3-9CD628A803C2}" type="slidenum">
              <a:rPr lang="fr-FR" smtClean="0"/>
              <a:t>‹N°›</a:t>
            </a:fld>
            <a:endParaRPr lang="fr-FR"/>
          </a:p>
        </p:txBody>
      </p:sp>
    </p:spTree>
    <p:extLst>
      <p:ext uri="{BB962C8B-B14F-4D97-AF65-F5344CB8AC3E}">
        <p14:creationId xmlns:p14="http://schemas.microsoft.com/office/powerpoint/2010/main" val="1882597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legifrance.gouv.fr/affichTexteArticle.do?cidTexte=JORFTEXT000000509310&amp;idArticle=LEGIARTI000006475148&amp;dateTexte=19890708&amp;categorieLien=cid" TargetMode="External"/><Relationship Id="rId2" Type="http://schemas.openxmlformats.org/officeDocument/2006/relationships/hyperlink" Target="https://www.legifrance.gouv.fr/affichTexteArticle.do?cidTexte=JORFTEXT000037639478&amp;idArticle=JORFARTI000037639643&amp;categorieLien=cid"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www.legifrance.gouv.fr/affichTexte.do?cidTexte=JORFTEXT000000874247&amp;categorieLien=cid"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548680"/>
            <a:ext cx="7797552" cy="854968"/>
          </a:xfrm>
        </p:spPr>
        <p:txBody>
          <a:bodyPr>
            <a:normAutofit fontScale="90000"/>
          </a:bodyPr>
          <a:lstStyle/>
          <a:p>
            <a:r>
              <a:rPr lang="fr-FR" dirty="0" smtClean="0"/>
              <a:t>Conseil municipal du 24 juin 2019</a:t>
            </a:r>
            <a:endParaRPr lang="fr-FR" dirty="0"/>
          </a:p>
        </p:txBody>
      </p:sp>
      <p:sp>
        <p:nvSpPr>
          <p:cNvPr id="3" name="Espace réservé du contenu 2"/>
          <p:cNvSpPr>
            <a:spLocks noGrp="1"/>
          </p:cNvSpPr>
          <p:nvPr>
            <p:ph idx="1"/>
          </p:nvPr>
        </p:nvSpPr>
        <p:spPr>
          <a:xfrm>
            <a:off x="539552" y="2636912"/>
            <a:ext cx="8229600" cy="4525963"/>
          </a:xfrm>
        </p:spPr>
        <p:txBody>
          <a:bodyPr>
            <a:normAutofit/>
          </a:bodyPr>
          <a:lstStyle/>
          <a:p>
            <a:pPr algn="ctr"/>
            <a:r>
              <a:rPr lang="fr-FR" sz="4000" b="1" dirty="0" smtClean="0"/>
              <a:t>Vœu sur l’encadrement des loyers</a:t>
            </a:r>
            <a:endParaRPr lang="fr-FR" sz="4000" b="1" dirty="0"/>
          </a:p>
        </p:txBody>
      </p:sp>
      <p:pic>
        <p:nvPicPr>
          <p:cNvPr id="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5373216"/>
            <a:ext cx="8572500" cy="1423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95508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116632"/>
            <a:ext cx="8229600" cy="1143000"/>
          </a:xfrm>
        </p:spPr>
        <p:txBody>
          <a:bodyPr>
            <a:normAutofit/>
          </a:bodyPr>
          <a:lstStyle/>
          <a:p>
            <a:r>
              <a:rPr lang="fr-FR" sz="3200" dirty="0" smtClean="0"/>
              <a:t>Vœu sur l’encadrement des loyers ; rappel des textes législatifs</a:t>
            </a:r>
            <a:endParaRPr lang="fr-FR" sz="3200" dirty="0"/>
          </a:p>
        </p:txBody>
      </p:sp>
      <p:sp>
        <p:nvSpPr>
          <p:cNvPr id="3" name="Espace réservé du contenu 2"/>
          <p:cNvSpPr>
            <a:spLocks noGrp="1"/>
          </p:cNvSpPr>
          <p:nvPr>
            <p:ph idx="1"/>
          </p:nvPr>
        </p:nvSpPr>
        <p:spPr>
          <a:xfrm>
            <a:off x="539552" y="1196752"/>
            <a:ext cx="8229600" cy="4525963"/>
          </a:xfrm>
        </p:spPr>
        <p:txBody>
          <a:bodyPr>
            <a:normAutofit fontScale="55000" lnSpcReduction="20000"/>
          </a:bodyPr>
          <a:lstStyle/>
          <a:p>
            <a:pPr marL="0" indent="0" algn="just">
              <a:buNone/>
            </a:pPr>
            <a:r>
              <a:rPr lang="fr-FR" dirty="0" smtClean="0"/>
              <a:t>l'</a:t>
            </a:r>
            <a:r>
              <a:rPr lang="fr-FR" u="sng" dirty="0" smtClean="0">
                <a:hlinkClick r:id="rId2"/>
              </a:rPr>
              <a:t>article </a:t>
            </a:r>
            <a:r>
              <a:rPr lang="fr-FR" u="sng" dirty="0">
                <a:hlinkClick r:id="rId2"/>
              </a:rPr>
              <a:t>140 de la loi n° 2018-1021 du 23 novembre 2018</a:t>
            </a:r>
            <a:r>
              <a:rPr lang="fr-FR" dirty="0"/>
              <a:t> portant évolution du logement, de l'aménagement et du numérique prévoit un dispositif expérimental d'encadrement du niveau des loyers, pour une durée de cinq ans à compter de la publication de la loi, soit jusqu'au 23 novembre 2023. Dans les zones d'urbanisation continue de plus de 50 000 habitants où il existe un déséquilibre marqué entre l'offre et la demande de logements telles que définies à l'</a:t>
            </a:r>
            <a:r>
              <a:rPr lang="fr-FR" u="sng" dirty="0">
                <a:hlinkClick r:id="rId3"/>
              </a:rPr>
              <a:t>article 17 de la loi n° 89-462 du 6 juillet 1989</a:t>
            </a:r>
            <a:r>
              <a:rPr lang="fr-FR" dirty="0"/>
              <a:t> tendant à améliorer les rapports locatifs et portant modification de la </a:t>
            </a:r>
            <a:r>
              <a:rPr lang="fr-FR" u="sng" dirty="0">
                <a:hlinkClick r:id="rId4"/>
              </a:rPr>
              <a:t>loi n° 86-1290 du 23 décembre 1986</a:t>
            </a:r>
            <a:r>
              <a:rPr lang="fr-FR" dirty="0"/>
              <a:t>, les établissements publics de coopération intercommunale compétents en matière d'habitat, la ville de Paris, les établissements publics territoriaux de la métropole du Grand Paris, les métropoles de Lyon et d'Aix-Marseille-Provence peuvent proposer que tout ou partie de leur territoire soit soumis au dispositif expérimental par une demande transmise avant le 24 novembre 2020. </a:t>
            </a:r>
            <a:r>
              <a:rPr lang="fr-FR" dirty="0" smtClean="0"/>
              <a:t/>
            </a:r>
            <a:br>
              <a:rPr lang="fr-FR" dirty="0" smtClean="0"/>
            </a:br>
            <a:r>
              <a:rPr lang="fr-FR" dirty="0"/>
              <a:t>Le décret détermine le périmètre du territoire sur lequel ce dispositif est mis en place lorsque quatre conditions sont réunies : un écart important entre le niveau moyen de loyer constaté dans le parc locatif privé et le loyer moyen dans le parc locatif social, un niveau de loyer médian élevé, un faible taux de logements commencés rapporté aux logements existants sur les cinq dernières années et des perspectives limitées de production pluriannuelle de logements inscrites dans le programme local de l'habitat et de faibles perspectives d'évolution de celle-ci.</a:t>
            </a:r>
            <a:endParaRPr lang="fr-FR" dirty="0" smtClean="0"/>
          </a:p>
        </p:txBody>
      </p:sp>
      <p:pic>
        <p:nvPicPr>
          <p:cNvPr id="4"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750" y="5392588"/>
            <a:ext cx="8572500" cy="1423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70593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600" y="119063"/>
            <a:ext cx="8939213" cy="6619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62654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775" y="82550"/>
            <a:ext cx="8934450" cy="6691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18951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1143000"/>
          </a:xfrm>
        </p:spPr>
        <p:txBody>
          <a:bodyPr>
            <a:noAutofit/>
          </a:bodyPr>
          <a:lstStyle/>
          <a:p>
            <a:pPr algn="just"/>
            <a:r>
              <a:rPr lang="fr-FR" sz="2800" dirty="0" smtClean="0"/>
              <a:t>Critère 1 : écart important entre le loyer moyen constaté dans le parc privé et le loyer moyen constaté dans le parc social, </a:t>
            </a:r>
            <a:r>
              <a:rPr lang="fr-FR" sz="2400" i="1" dirty="0" smtClean="0"/>
              <a:t>(PM montant supérieurs au plafond du </a:t>
            </a:r>
            <a:r>
              <a:rPr lang="fr-FR" sz="2400" i="1" smtClean="0"/>
              <a:t>loyer «PINEL »)</a:t>
            </a:r>
            <a:endParaRPr lang="fr-FR" sz="2400" i="1"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036603475"/>
              </p:ext>
            </p:extLst>
          </p:nvPr>
        </p:nvGraphicFramePr>
        <p:xfrm>
          <a:off x="1691680" y="2636912"/>
          <a:ext cx="6480721" cy="1656184"/>
        </p:xfrm>
        <a:graphic>
          <a:graphicData uri="http://schemas.openxmlformats.org/drawingml/2006/table">
            <a:tbl>
              <a:tblPr firstRow="1" firstCol="1" bandRow="1">
                <a:tableStyleId>{5C22544A-7EE6-4342-B048-85BDC9FD1C3A}</a:tableStyleId>
              </a:tblPr>
              <a:tblGrid>
                <a:gridCol w="1716470"/>
                <a:gridCol w="1553894"/>
                <a:gridCol w="1553894"/>
                <a:gridCol w="1656463"/>
              </a:tblGrid>
              <a:tr h="414046">
                <a:tc gridSpan="2">
                  <a:txBody>
                    <a:bodyPr/>
                    <a:lstStyle/>
                    <a:p>
                      <a:pPr algn="ctr">
                        <a:lnSpc>
                          <a:spcPct val="115000"/>
                        </a:lnSpc>
                        <a:spcAft>
                          <a:spcPts val="0"/>
                        </a:spcAft>
                      </a:pPr>
                      <a:r>
                        <a:rPr lang="fr-FR" sz="1600" dirty="0">
                          <a:effectLst/>
                        </a:rPr>
                        <a:t>PARC PRIVE</a:t>
                      </a:r>
                      <a:endParaRPr lang="fr-FR" sz="1100" dirty="0">
                        <a:effectLst/>
                        <a:latin typeface="Calibri"/>
                        <a:ea typeface="Calibri"/>
                        <a:cs typeface="Times New Roman"/>
                      </a:endParaRPr>
                    </a:p>
                  </a:txBody>
                  <a:tcPr marL="68580" marR="68580" marT="0" marB="0"/>
                </a:tc>
                <a:tc hMerge="1">
                  <a:txBody>
                    <a:bodyPr/>
                    <a:lstStyle/>
                    <a:p>
                      <a:endParaRPr lang="fr-FR"/>
                    </a:p>
                  </a:txBody>
                  <a:tcPr/>
                </a:tc>
                <a:tc gridSpan="2">
                  <a:txBody>
                    <a:bodyPr/>
                    <a:lstStyle/>
                    <a:p>
                      <a:pPr algn="ctr">
                        <a:lnSpc>
                          <a:spcPct val="115000"/>
                        </a:lnSpc>
                        <a:spcAft>
                          <a:spcPts val="0"/>
                        </a:spcAft>
                      </a:pPr>
                      <a:r>
                        <a:rPr lang="fr-FR" sz="1600">
                          <a:effectLst/>
                        </a:rPr>
                        <a:t>PARC SOCIAL</a:t>
                      </a:r>
                      <a:endParaRPr lang="fr-FR" sz="1100">
                        <a:effectLst/>
                        <a:latin typeface="Calibri"/>
                        <a:ea typeface="Calibri"/>
                        <a:cs typeface="Times New Roman"/>
                      </a:endParaRPr>
                    </a:p>
                  </a:txBody>
                  <a:tcPr marL="68580" marR="68580" marT="0" marB="0"/>
                </a:tc>
                <a:tc hMerge="1">
                  <a:txBody>
                    <a:bodyPr/>
                    <a:lstStyle/>
                    <a:p>
                      <a:endParaRPr lang="fr-FR"/>
                    </a:p>
                  </a:txBody>
                  <a:tcPr/>
                </a:tc>
              </a:tr>
              <a:tr h="414046">
                <a:tc>
                  <a:txBody>
                    <a:bodyPr/>
                    <a:lstStyle/>
                    <a:p>
                      <a:pPr>
                        <a:lnSpc>
                          <a:spcPct val="115000"/>
                        </a:lnSpc>
                        <a:spcAft>
                          <a:spcPts val="0"/>
                        </a:spcAft>
                      </a:pPr>
                      <a:r>
                        <a:rPr lang="fr-FR" sz="1600" dirty="0">
                          <a:effectLst/>
                        </a:rPr>
                        <a:t>Médiane minoré </a:t>
                      </a:r>
                      <a:endParaRPr lang="fr-F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600" dirty="0">
                          <a:effectLst/>
                        </a:rPr>
                        <a:t>9.4</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600" dirty="0">
                          <a:effectLst/>
                        </a:rPr>
                        <a:t>PLAI</a:t>
                      </a:r>
                      <a:endParaRPr lang="fr-F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600">
                          <a:effectLst/>
                        </a:rPr>
                        <a:t>9.16</a:t>
                      </a:r>
                      <a:endParaRPr lang="fr-FR" sz="1100">
                        <a:effectLst/>
                        <a:latin typeface="Calibri"/>
                        <a:ea typeface="Calibri"/>
                        <a:cs typeface="Times New Roman"/>
                      </a:endParaRPr>
                    </a:p>
                  </a:txBody>
                  <a:tcPr marL="68580" marR="68580" marT="0" marB="0"/>
                </a:tc>
              </a:tr>
              <a:tr h="414046">
                <a:tc>
                  <a:txBody>
                    <a:bodyPr/>
                    <a:lstStyle/>
                    <a:p>
                      <a:pPr>
                        <a:lnSpc>
                          <a:spcPct val="115000"/>
                        </a:lnSpc>
                        <a:spcAft>
                          <a:spcPts val="0"/>
                        </a:spcAft>
                      </a:pPr>
                      <a:r>
                        <a:rPr lang="fr-FR" sz="1600" dirty="0">
                          <a:effectLst/>
                        </a:rPr>
                        <a:t>Médiane</a:t>
                      </a:r>
                      <a:endParaRPr lang="fr-F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600" dirty="0">
                          <a:effectLst/>
                        </a:rPr>
                        <a:t>13.4</a:t>
                      </a:r>
                      <a:endParaRPr lang="fr-FR" sz="11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600" dirty="0">
                          <a:effectLst/>
                        </a:rPr>
                        <a:t>PLUS</a:t>
                      </a:r>
                      <a:endParaRPr lang="fr-F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600">
                          <a:effectLst/>
                        </a:rPr>
                        <a:t>11.76</a:t>
                      </a:r>
                      <a:endParaRPr lang="fr-FR" sz="1100">
                        <a:effectLst/>
                        <a:latin typeface="Calibri"/>
                        <a:ea typeface="Calibri"/>
                        <a:cs typeface="Times New Roman"/>
                      </a:endParaRPr>
                    </a:p>
                  </a:txBody>
                  <a:tcPr marL="68580" marR="68580" marT="0" marB="0"/>
                </a:tc>
              </a:tr>
              <a:tr h="414046">
                <a:tc>
                  <a:txBody>
                    <a:bodyPr/>
                    <a:lstStyle/>
                    <a:p>
                      <a:pPr>
                        <a:lnSpc>
                          <a:spcPct val="115000"/>
                        </a:lnSpc>
                        <a:spcAft>
                          <a:spcPts val="0"/>
                        </a:spcAft>
                      </a:pPr>
                      <a:r>
                        <a:rPr lang="fr-FR" sz="1600" dirty="0">
                          <a:effectLst/>
                        </a:rPr>
                        <a:t>Médiane majoré</a:t>
                      </a:r>
                      <a:endParaRPr lang="fr-F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600">
                          <a:effectLst/>
                        </a:rPr>
                        <a:t>16.1</a:t>
                      </a:r>
                      <a:endParaRPr lang="fr-FR" sz="1100">
                        <a:effectLst/>
                        <a:latin typeface="Calibri"/>
                        <a:ea typeface="Calibri"/>
                        <a:cs typeface="Times New Roman"/>
                      </a:endParaRPr>
                    </a:p>
                  </a:txBody>
                  <a:tcPr marL="68580" marR="68580" marT="0" marB="0"/>
                </a:tc>
                <a:tc>
                  <a:txBody>
                    <a:bodyPr/>
                    <a:lstStyle/>
                    <a:p>
                      <a:pPr>
                        <a:lnSpc>
                          <a:spcPct val="115000"/>
                        </a:lnSpc>
                        <a:spcAft>
                          <a:spcPts val="0"/>
                        </a:spcAft>
                      </a:pPr>
                      <a:r>
                        <a:rPr lang="fr-FR" sz="1600">
                          <a:effectLst/>
                        </a:rPr>
                        <a:t>PLS</a:t>
                      </a:r>
                      <a:endParaRPr lang="fr-F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600" dirty="0">
                          <a:effectLst/>
                        </a:rPr>
                        <a:t>16.83</a:t>
                      </a:r>
                      <a:endParaRPr lang="fr-FR" sz="1100" dirty="0">
                        <a:effectLst/>
                        <a:latin typeface="Calibri"/>
                        <a:ea typeface="Calibri"/>
                        <a:cs typeface="Times New Roman"/>
                      </a:endParaRPr>
                    </a:p>
                  </a:txBody>
                  <a:tcPr marL="68580" marR="68580" marT="0" marB="0"/>
                </a:tc>
              </a:tr>
            </a:tbl>
          </a:graphicData>
        </a:graphic>
      </p:graphicFrame>
      <p:pic>
        <p:nvPicPr>
          <p:cNvPr id="307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5085184"/>
            <a:ext cx="8572500" cy="1423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79853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t>Critère 2 : niveau de loyer médian élevé</a:t>
            </a:r>
            <a:endParaRPr lang="fr-FR" sz="3600" dirty="0"/>
          </a:p>
        </p:txBody>
      </p:sp>
      <p:sp>
        <p:nvSpPr>
          <p:cNvPr id="3" name="Espace réservé du contenu 2"/>
          <p:cNvSpPr>
            <a:spLocks noGrp="1"/>
          </p:cNvSpPr>
          <p:nvPr>
            <p:ph idx="1"/>
          </p:nvPr>
        </p:nvSpPr>
        <p:spPr/>
        <p:txBody>
          <a:bodyPr>
            <a:normAutofit/>
          </a:bodyPr>
          <a:lstStyle/>
          <a:p>
            <a:pPr marL="0" indent="0" algn="just">
              <a:buNone/>
            </a:pPr>
            <a:r>
              <a:rPr lang="fr-FR" sz="2400" b="1" i="1" dirty="0" smtClean="0"/>
              <a:t>Chiffres de l’observatoire des loyers « OLAP » données 2017</a:t>
            </a:r>
          </a:p>
          <a:p>
            <a:pPr marL="0" indent="0" algn="just">
              <a:buNone/>
            </a:pPr>
            <a:r>
              <a:rPr lang="fr-FR" sz="2400" dirty="0" smtClean="0"/>
              <a:t>Villejuif en zone « 5 » sur sept zones, de 1 à 7, dans le Val-de-Marne,  Vincennes et Saint Mandé en zone 2, Le Kremlin </a:t>
            </a:r>
            <a:r>
              <a:rPr lang="fr-FR" sz="2400" dirty="0" err="1" smtClean="0"/>
              <a:t>Bicètre</a:t>
            </a:r>
            <a:r>
              <a:rPr lang="fr-FR" sz="2400" dirty="0" smtClean="0"/>
              <a:t> en zone 4</a:t>
            </a:r>
            <a:r>
              <a:rPr lang="fr-FR" sz="2400" dirty="0"/>
              <a:t>.</a:t>
            </a:r>
            <a:endParaRPr lang="fr-FR" sz="2400" dirty="0" smtClean="0"/>
          </a:p>
          <a:p>
            <a:pPr marL="0" indent="0" algn="just">
              <a:buNone/>
            </a:pPr>
            <a:r>
              <a:rPr lang="fr-FR" sz="2400" dirty="0" smtClean="0"/>
              <a:t>Pour un F3 :</a:t>
            </a:r>
          </a:p>
          <a:p>
            <a:pPr marL="0" indent="0" algn="ctr">
              <a:buNone/>
            </a:pPr>
            <a:r>
              <a:rPr lang="fr-FR" dirty="0" smtClean="0"/>
              <a:t>Zone  2 : 21,6 €/m²</a:t>
            </a:r>
          </a:p>
          <a:p>
            <a:pPr marL="0" indent="0" algn="ctr">
              <a:buNone/>
            </a:pPr>
            <a:r>
              <a:rPr lang="fr-FR" dirty="0" smtClean="0"/>
              <a:t>Zone 4 : 16,5 €/m²</a:t>
            </a:r>
          </a:p>
          <a:p>
            <a:pPr marL="0" indent="0" algn="ctr">
              <a:buNone/>
            </a:pPr>
            <a:r>
              <a:rPr lang="fr-FR" dirty="0" smtClean="0"/>
              <a:t>Zone 5 : 14,4 €/m²</a:t>
            </a:r>
          </a:p>
          <a:p>
            <a:pPr marL="0" indent="0" algn="ctr">
              <a:buNone/>
            </a:pPr>
            <a:r>
              <a:rPr lang="fr-FR" sz="2800" dirty="0" smtClean="0"/>
              <a:t>Villejuif : 13,4 €/m²</a:t>
            </a:r>
            <a:endParaRPr lang="fr-FR" sz="2800" dirty="0"/>
          </a:p>
        </p:txBody>
      </p:sp>
      <p:pic>
        <p:nvPicPr>
          <p:cNvPr id="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5324965"/>
            <a:ext cx="8572500" cy="1423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05414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Critère 3 : taux faible de logements commencés par rapport aux logements existants</a:t>
            </a:r>
            <a:endParaRPr lang="fr-FR" sz="3200" dirty="0"/>
          </a:p>
        </p:txBody>
      </p:sp>
      <p:sp>
        <p:nvSpPr>
          <p:cNvPr id="3" name="Espace réservé du contenu 2"/>
          <p:cNvSpPr>
            <a:spLocks noGrp="1"/>
          </p:cNvSpPr>
          <p:nvPr>
            <p:ph idx="1"/>
          </p:nvPr>
        </p:nvSpPr>
        <p:spPr/>
        <p:txBody>
          <a:bodyPr>
            <a:normAutofit/>
          </a:bodyPr>
          <a:lstStyle/>
          <a:p>
            <a:pPr algn="ctr"/>
            <a:r>
              <a:rPr lang="fr-FR" sz="2400" b="1" i="1" dirty="0" smtClean="0"/>
              <a:t>A Villejuif sur les cinq dernières années :</a:t>
            </a:r>
          </a:p>
          <a:p>
            <a:pPr marL="0" indent="0" algn="ctr">
              <a:buNone/>
            </a:pPr>
            <a:r>
              <a:rPr lang="fr-FR" sz="2400" b="1" i="1" dirty="0" smtClean="0"/>
              <a:t>Données SITADEL (données « Etat »), logements commencés…</a:t>
            </a:r>
          </a:p>
          <a:p>
            <a:pPr marL="0" indent="0" algn="ctr">
              <a:buNone/>
            </a:pPr>
            <a:r>
              <a:rPr lang="fr-FR" dirty="0" smtClean="0"/>
              <a:t>2014 :   357</a:t>
            </a:r>
          </a:p>
          <a:p>
            <a:pPr marL="0" indent="0" algn="ctr">
              <a:buNone/>
            </a:pPr>
            <a:r>
              <a:rPr lang="fr-FR" dirty="0" smtClean="0"/>
              <a:t>2015 : 1225     </a:t>
            </a:r>
          </a:p>
          <a:p>
            <a:pPr marL="0" indent="0" algn="ctr">
              <a:buNone/>
            </a:pPr>
            <a:r>
              <a:rPr lang="fr-FR" dirty="0" smtClean="0"/>
              <a:t>2016 : 1005       </a:t>
            </a:r>
          </a:p>
          <a:p>
            <a:pPr marL="0" indent="0" algn="ctr">
              <a:buNone/>
            </a:pPr>
            <a:r>
              <a:rPr lang="fr-FR" dirty="0" smtClean="0"/>
              <a:t>2017 : 1010</a:t>
            </a:r>
          </a:p>
          <a:p>
            <a:pPr marL="0" indent="0" algn="ctr">
              <a:buNone/>
            </a:pPr>
            <a:r>
              <a:rPr lang="fr-FR" dirty="0" smtClean="0"/>
              <a:t>2018 : </a:t>
            </a:r>
            <a:r>
              <a:rPr lang="fr-FR" dirty="0"/>
              <a:t> </a:t>
            </a:r>
            <a:r>
              <a:rPr lang="fr-FR" dirty="0" smtClean="0"/>
              <a:t> 953</a:t>
            </a:r>
          </a:p>
          <a:p>
            <a:pPr marL="0" indent="0">
              <a:buNone/>
            </a:pPr>
            <a:r>
              <a:rPr lang="fr-FR" dirty="0" smtClean="0"/>
              <a:t>2018</a:t>
            </a:r>
          </a:p>
          <a:p>
            <a:pPr marL="0" indent="0">
              <a:buNone/>
            </a:pPr>
            <a:endParaRPr lang="fr-FR" dirty="0"/>
          </a:p>
        </p:txBody>
      </p:sp>
      <p:pic>
        <p:nvPicPr>
          <p:cNvPr id="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5410101"/>
            <a:ext cx="8572500" cy="1423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35962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Critère 4 : perspectives limitées de production pluriannuelle et  faibles perspectives d’évolution </a:t>
            </a:r>
            <a:endParaRPr lang="fr-FR" sz="3200" dirty="0"/>
          </a:p>
        </p:txBody>
      </p:sp>
      <p:sp>
        <p:nvSpPr>
          <p:cNvPr id="3" name="Espace réservé du contenu 2"/>
          <p:cNvSpPr>
            <a:spLocks noGrp="1"/>
          </p:cNvSpPr>
          <p:nvPr>
            <p:ph idx="1"/>
          </p:nvPr>
        </p:nvSpPr>
        <p:spPr/>
        <p:txBody>
          <a:bodyPr/>
          <a:lstStyle/>
          <a:p>
            <a:pPr marL="0" indent="0" algn="ctr">
              <a:buNone/>
            </a:pPr>
            <a:r>
              <a:rPr lang="fr-FR" sz="2400" b="1" i="1" dirty="0" smtClean="0"/>
              <a:t>Perspectives de construction de logements 2019 – 2021 (données ville)</a:t>
            </a:r>
          </a:p>
          <a:p>
            <a:pPr marL="0" indent="0" algn="ctr">
              <a:buNone/>
            </a:pPr>
            <a:endParaRPr lang="fr-FR" sz="2400" b="1" i="1" dirty="0" smtClean="0"/>
          </a:p>
          <a:p>
            <a:pPr marL="0" indent="0" algn="ctr">
              <a:buNone/>
            </a:pPr>
            <a:r>
              <a:rPr lang="fr-FR" dirty="0" smtClean="0"/>
              <a:t>2019 : 1159</a:t>
            </a:r>
          </a:p>
          <a:p>
            <a:pPr marL="0" indent="0" algn="ctr">
              <a:buNone/>
            </a:pPr>
            <a:r>
              <a:rPr lang="fr-FR" dirty="0" smtClean="0"/>
              <a:t>2020 : 1413           </a:t>
            </a:r>
          </a:p>
          <a:p>
            <a:pPr marL="0" indent="0" algn="ctr">
              <a:buNone/>
            </a:pPr>
            <a:r>
              <a:rPr lang="fr-FR" dirty="0" smtClean="0"/>
              <a:t>2021 : 1431          </a:t>
            </a:r>
            <a:endParaRPr lang="fr-FR" dirty="0"/>
          </a:p>
        </p:txBody>
      </p:sp>
      <p:pic>
        <p:nvPicPr>
          <p:cNvPr id="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5085184"/>
            <a:ext cx="8572500" cy="1423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347402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TotalTime>
  <Words>317</Words>
  <Application>Microsoft Office PowerPoint</Application>
  <PresentationFormat>Affichage à l'écran (4:3)</PresentationFormat>
  <Paragraphs>43</Paragraphs>
  <Slides>8</Slides>
  <Notes>1</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Conseil municipal du 24 juin 2019</vt:lpstr>
      <vt:lpstr>Vœu sur l’encadrement des loyers ; rappel des textes législatifs</vt:lpstr>
      <vt:lpstr>Présentation PowerPoint</vt:lpstr>
      <vt:lpstr>Présentation PowerPoint</vt:lpstr>
      <vt:lpstr>Critère 1 : écart important entre le loyer moyen constaté dans le parc privé et le loyer moyen constaté dans le parc social, (PM montant supérieurs au plafond du loyer «PINEL »)</vt:lpstr>
      <vt:lpstr>Critère 2 : niveau de loyer médian élevé</vt:lpstr>
      <vt:lpstr>Critère 3 : taux faible de logements commencés par rapport aux logements existants</vt:lpstr>
      <vt:lpstr>Critère 4 : perspectives limitées de production pluriannuelle et  faibles perspectives d’évolution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MOENNE-LOCCOZ Alexandre</dc:creator>
  <cp:lastModifiedBy>DIERS Antoine</cp:lastModifiedBy>
  <cp:revision>16</cp:revision>
  <dcterms:created xsi:type="dcterms:W3CDTF">2019-06-12T08:28:58Z</dcterms:created>
  <dcterms:modified xsi:type="dcterms:W3CDTF">2019-06-25T08:39:48Z</dcterms:modified>
</cp:coreProperties>
</file>