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4" r:id="rId12"/>
    <p:sldId id="269" r:id="rId13"/>
    <p:sldId id="270" r:id="rId14"/>
    <p:sldId id="271" r:id="rId15"/>
    <p:sldId id="272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08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9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5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4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1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01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6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31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2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93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7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96A7-5403-4127-ADCC-E8B0A681FE94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5FF7-CF79-4F24-9DE9-37A4D1C29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280920" cy="93610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latin typeface="Century Gothic" panose="020B0502020202020204" pitchFamily="34" charset="0"/>
              </a:rPr>
              <a:t>Approbation du PLU de Villejuif</a:t>
            </a:r>
            <a:endParaRPr lang="fr-FR" sz="4000" dirty="0"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064896" cy="408200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26 juin : arrêt du projet de PLU</a:t>
            </a:r>
          </a:p>
          <a:p>
            <a:pPr marL="457200" indent="-457200"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De juillet à septembre : avis des personnes publiques associées</a:t>
            </a:r>
          </a:p>
          <a:p>
            <a:pPr marL="457200" indent="-457200"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Du 9 octobre au 10 novembre: enquête publique </a:t>
            </a:r>
          </a:p>
          <a:p>
            <a:pPr marL="457200" indent="-457200" algn="l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16 décembre : approbation définitive du PLU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= 18 mois de procédure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064896" cy="4082008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En zone UA : 0,5 place  de stationnement pour le logement social, 0,85 places minimum pour l’accession dans la limite de 1 place par logement.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En zone </a:t>
            </a:r>
            <a:r>
              <a:rPr lang="fr-FR" sz="2800" dirty="0" err="1" smtClean="0">
                <a:solidFill>
                  <a:schemeClr val="tx1"/>
                </a:solidFill>
              </a:rPr>
              <a:t>UAa</a:t>
            </a:r>
            <a:r>
              <a:rPr lang="fr-FR" sz="2800" dirty="0" smtClean="0">
                <a:solidFill>
                  <a:schemeClr val="tx1"/>
                </a:solidFill>
              </a:rPr>
              <a:t> et </a:t>
            </a:r>
            <a:r>
              <a:rPr lang="fr-FR" sz="2800" dirty="0" err="1" smtClean="0">
                <a:solidFill>
                  <a:schemeClr val="tx1"/>
                </a:solidFill>
              </a:rPr>
              <a:t>UAb</a:t>
            </a:r>
            <a:r>
              <a:rPr lang="fr-FR" sz="2800" dirty="0" smtClean="0">
                <a:solidFill>
                  <a:schemeClr val="tx1"/>
                </a:solidFill>
              </a:rPr>
              <a:t> : 1 place pour 140 m² de SDP, dans la limite 0,5 place par logement pour le logement social ; 1 place pour 140 m² de SDP dans la limite de 1 place par logement pour l’accession.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39552" y="116632"/>
            <a:ext cx="8229600" cy="151216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latin typeface="Century Gothic" panose="020B0502020202020204" pitchFamily="34" charset="0"/>
              </a:rPr>
              <a:t>Introduction de « normes plafond » dans les règles de stationnement dans les secteurs à moins de 500 mètres d’un transport collectif structurant existant ou programmé</a:t>
            </a:r>
            <a:endParaRPr lang="fr-F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Suppression d’emplacements réservés de voiries au bénéfice du Conseil départemental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00800" cy="496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2699792" y="278092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2699792" y="357301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2879812" y="4509120"/>
            <a:ext cx="2520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1907704" y="5229200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2591780" y="4969443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5724128" y="436510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6300192" y="436510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24866"/>
            <a:ext cx="3528392" cy="525658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Maintien de la « bande de vigilance et du classement en zone « N » dans la ZAC Campus Grand Parc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4313"/>
            <a:ext cx="46482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gauche 2"/>
          <p:cNvSpPr/>
          <p:nvPr/>
        </p:nvSpPr>
        <p:spPr>
          <a:xfrm>
            <a:off x="4932040" y="764704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gauche 3"/>
          <p:cNvSpPr/>
          <p:nvPr/>
        </p:nvSpPr>
        <p:spPr>
          <a:xfrm>
            <a:off x="4788024" y="1916832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5724128" y="5661248"/>
            <a:ext cx="66791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Maintien de « l’îlot vert » dans le périmètre de l’hôpital Paul BROUSSE et reclassement en zone UC de la « Villa d’Amont »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0556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2339752" y="3501008"/>
            <a:ext cx="576064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gauche 3"/>
          <p:cNvSpPr/>
          <p:nvPr/>
        </p:nvSpPr>
        <p:spPr>
          <a:xfrm>
            <a:off x="4716016" y="4797152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0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Maintien du Classement en zone « N » du terrain des Monts </a:t>
            </a:r>
            <a:r>
              <a:rPr lang="fr-FR" sz="2800" dirty="0" err="1" smtClean="0">
                <a:latin typeface="Century Gothic" panose="020B0502020202020204" pitchFamily="34" charset="0"/>
              </a:rPr>
              <a:t>Cuchet</a:t>
            </a:r>
            <a:r>
              <a:rPr lang="fr-FR" sz="2800" dirty="0" smtClean="0">
                <a:latin typeface="Century Gothic" panose="020B0502020202020204" pitchFamily="34" charset="0"/>
              </a:rPr>
              <a:t>, propriété du SIPB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799"/>
            <a:ext cx="6264696" cy="47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1619672" y="285293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3200" dirty="0" smtClean="0">
                <a:latin typeface="Century Gothic" panose="020B0502020202020204" pitchFamily="34" charset="0"/>
              </a:rPr>
              <a:t>Accentuation des règles de protection des secteurs pavillonnaires en zone UC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fr-FR" dirty="0" smtClean="0"/>
              <a:t>Coefficient d’emprise au sol dégressif :</a:t>
            </a:r>
          </a:p>
          <a:p>
            <a:pPr lvl="1">
              <a:buFontTx/>
              <a:buChar char="-"/>
            </a:pPr>
            <a:r>
              <a:rPr lang="fr-FR" dirty="0" smtClean="0"/>
              <a:t>Terrain &lt; 300 m² ; CES = 0,40</a:t>
            </a:r>
          </a:p>
          <a:p>
            <a:pPr lvl="1">
              <a:buFontTx/>
              <a:buChar char="-"/>
            </a:pPr>
            <a:r>
              <a:rPr lang="fr-FR" dirty="0" smtClean="0"/>
              <a:t>Entre 300 et 800 m² </a:t>
            </a:r>
          </a:p>
          <a:p>
            <a:pPr marL="457200" lvl="1" indent="0">
              <a:buNone/>
            </a:pPr>
            <a:r>
              <a:rPr lang="fr-FR" dirty="0" smtClean="0"/>
              <a:t> </a:t>
            </a:r>
            <a:r>
              <a:rPr lang="fr-FR" dirty="0"/>
              <a:t>CES =0.40-[(S-300)X0.0003] 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Terrain &gt; 800 m² CES = 0,25</a:t>
            </a:r>
          </a:p>
          <a:p>
            <a:pPr lvl="1">
              <a:buFontTx/>
              <a:buChar char="-"/>
            </a:pPr>
            <a:r>
              <a:rPr lang="fr-FR" dirty="0" smtClean="0"/>
              <a:t>Au delà de la bandes des 20 mètres  retrait par rapport aux limites séparatives </a:t>
            </a:r>
          </a:p>
          <a:p>
            <a:pPr lvl="1">
              <a:buFontTx/>
              <a:buChar char="-"/>
            </a:pPr>
            <a:r>
              <a:rPr lang="fr-FR" dirty="0" smtClean="0"/>
              <a:t>Deuxième niveau partiel avec retrait sur attique ou toiture traditionnelle.</a:t>
            </a:r>
          </a:p>
          <a:p>
            <a:pPr lvl="1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8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u="sng" dirty="0" smtClean="0"/>
              <a:t>Résultats de l’enquête publique</a:t>
            </a:r>
          </a:p>
          <a:p>
            <a:pPr>
              <a:buFontTx/>
              <a:buChar char="-"/>
            </a:pPr>
            <a:r>
              <a:rPr lang="fr-FR" dirty="0" smtClean="0"/>
              <a:t>5 permanences et 75 visites </a:t>
            </a:r>
          </a:p>
          <a:p>
            <a:pPr>
              <a:buFontTx/>
              <a:buChar char="-"/>
            </a:pPr>
            <a:r>
              <a:rPr lang="fr-FR" dirty="0" smtClean="0"/>
              <a:t>Rapport du commissaire enquêteur remis le 30 novembre </a:t>
            </a:r>
          </a:p>
          <a:p>
            <a:pPr>
              <a:buFontTx/>
              <a:buChar char="-"/>
            </a:pPr>
            <a:r>
              <a:rPr lang="fr-FR" dirty="0" smtClean="0"/>
              <a:t>Pas de remarques du Tribunal Administratif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= </a:t>
            </a:r>
            <a:r>
              <a:rPr lang="fr-FR" u="sng" dirty="0" smtClean="0"/>
              <a:t>Un avis favorable sans réserve et sans remarque</a:t>
            </a:r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latin typeface="Century Gothic" panose="020B0502020202020204" pitchFamily="34" charset="0"/>
              </a:rPr>
              <a:t>Approbation du PLU de Villejuif</a:t>
            </a:r>
            <a:endParaRPr lang="fr-FR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Entre le projet de PLU de juin 2016 et le PLU présenté au CM du 16 décembre : plusieurs modifications pour tenir compte des avis des PPA et des remarques de l’enquête publique :</a:t>
            </a:r>
          </a:p>
          <a:p>
            <a:pPr>
              <a:buFontTx/>
              <a:buChar char="-"/>
            </a:pPr>
            <a:r>
              <a:rPr lang="fr-FR" dirty="0" smtClean="0"/>
              <a:t>Nombreuses corrections de forme dans les documents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Des modifications dans :</a:t>
            </a:r>
          </a:p>
          <a:p>
            <a:pPr lvl="1">
              <a:buFontTx/>
              <a:buChar char="-"/>
            </a:pPr>
            <a:r>
              <a:rPr lang="fr-FR" dirty="0" smtClean="0"/>
              <a:t>le plan de Zonage</a:t>
            </a:r>
          </a:p>
          <a:p>
            <a:pPr lvl="1">
              <a:buFontTx/>
              <a:buChar char="-"/>
            </a:pPr>
            <a:r>
              <a:rPr lang="fr-FR" dirty="0" smtClean="0"/>
              <a:t>Le règlement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latin typeface="Century Gothic" panose="020B0502020202020204" pitchFamily="34" charset="0"/>
              </a:rPr>
              <a:t>Approbation du PLU de Villejuif</a:t>
            </a:r>
            <a:endParaRPr lang="fr-FR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Maintien à 36% du taux de logements sociaux conformément au PLH intercommunal et au CDT « sciences et santé »</a:t>
            </a:r>
          </a:p>
          <a:p>
            <a:pPr>
              <a:buFontTx/>
              <a:buChar char="-"/>
            </a:pPr>
            <a:r>
              <a:rPr lang="fr-FR" dirty="0" smtClean="0"/>
              <a:t>Faire figurer un orientation d’aménagement et de programmation dans le PLU </a:t>
            </a:r>
          </a:p>
          <a:p>
            <a:pPr>
              <a:buFontTx/>
              <a:buChar char="-"/>
            </a:pPr>
            <a:r>
              <a:rPr lang="fr-FR" dirty="0" smtClean="0"/>
              <a:t>Accentuer les mesures de densification le long de la RD7 conformément au SDRIF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fr-FR" sz="3200" dirty="0" smtClean="0">
                <a:latin typeface="Century Gothic" panose="020B0502020202020204" pitchFamily="34" charset="0"/>
              </a:rPr>
              <a:t>Réponses et modification suite au porté à la connaissance de l’</a:t>
            </a:r>
            <a:r>
              <a:rPr lang="fr-FR" sz="3200" dirty="0" err="1" smtClean="0">
                <a:latin typeface="Century Gothic" panose="020B0502020202020204" pitchFamily="34" charset="0"/>
              </a:rPr>
              <a:t>Etat</a:t>
            </a:r>
            <a:endParaRPr lang="fr-F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700" dirty="0" smtClean="0">
                <a:latin typeface="Century Gothic" panose="020B0502020202020204" pitchFamily="34" charset="0"/>
              </a:rPr>
              <a:t>Maintien à 36% du taux de logements sociaux conformément au PLH intercommunal et au CDT « sciences et santé »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24255"/>
              </p:ext>
            </p:extLst>
          </p:nvPr>
        </p:nvGraphicFramePr>
        <p:xfrm>
          <a:off x="467544" y="2060846"/>
          <a:ext cx="8424936" cy="4426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8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Nombre total de logements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Logements sociaux type loi SRU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pourcentage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05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ZAC Campus Grand </a:t>
                      </a:r>
                      <a:r>
                        <a:rPr lang="fr-FR" sz="1200" dirty="0" smtClean="0">
                          <a:effectLst/>
                        </a:rPr>
                        <a:t>Parc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Times New Roman"/>
                          <a:ea typeface="Times New Roman"/>
                        </a:rPr>
                        <a:t>(ancienne  programmation)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2710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820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30,3%</a:t>
                      </a:r>
                      <a:endParaRPr lang="fr-F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79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ZAC Campus Grand </a:t>
                      </a:r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</a:t>
                      </a:r>
                    </a:p>
                    <a:p>
                      <a:pPr algn="just" rtl="0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 nouvelle</a:t>
                      </a:r>
                      <a:r>
                        <a:rPr lang="fr-FR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programmation)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27,22%</a:t>
                      </a:r>
                    </a:p>
                  </a:txBody>
                  <a:tcPr marL="9525" marR="9525" marT="9525" marB="0" anchor="ctr"/>
                </a:tc>
              </a:tr>
              <a:tr h="3179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ZAC Aragon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19,80%</a:t>
                      </a:r>
                    </a:p>
                  </a:txBody>
                  <a:tcPr marL="9525" marR="9525" marT="9525" marB="0" anchor="ctr"/>
                </a:tc>
              </a:tr>
              <a:tr h="3179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SDI Paul Guiraud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</a:tr>
              <a:tr h="3179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NPNRU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  <a:tr h="3179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Diffus jusqu’en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40.1%</a:t>
                      </a:r>
                    </a:p>
                  </a:txBody>
                  <a:tcPr marL="9525" marR="9525" marT="9525" marB="0" anchor="ctr"/>
                </a:tc>
              </a:tr>
              <a:tr h="6359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Diffus de 2019 à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</a:tr>
              <a:tr h="6359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production 2016/2025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27,30%</a:t>
                      </a:r>
                    </a:p>
                  </a:txBody>
                  <a:tcPr marL="9525" marR="9525" marT="9525" marB="0" anchor="ctr"/>
                </a:tc>
              </a:tr>
              <a:tr h="3179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Logements 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38,75</a:t>
                      </a:r>
                    </a:p>
                  </a:txBody>
                  <a:tcPr marL="9525" marR="9525" marT="9525" marB="0" anchor="ctr"/>
                </a:tc>
              </a:tr>
              <a:tr h="317951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Logements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0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822" y="116632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dirty="0" smtClean="0">
                <a:latin typeface="Century Gothic" panose="020B0502020202020204" pitchFamily="34" charset="0"/>
              </a:rPr>
              <a:t>OAP « TRAME VERTE »</a:t>
            </a:r>
            <a:endParaRPr lang="fr-FR" sz="4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80" y="1229891"/>
            <a:ext cx="4169988" cy="52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6" y="1628800"/>
            <a:ext cx="4082629" cy="22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Accentuer les mesures de densification le long de la RD7 conformément au SDRIF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16" y="1439207"/>
            <a:ext cx="6629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4217609" y="198884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716016" y="321297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932040" y="508518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4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Accentuer les mesures de densification le long de la RD7 conformément au SDRIF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47991" cy="50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347864" y="213285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577643" y="4581128"/>
            <a:ext cx="35439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5364088" y="566124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800" dirty="0" smtClean="0">
                <a:latin typeface="Century Gothic" panose="020B0502020202020204" pitchFamily="34" charset="0"/>
              </a:rPr>
              <a:t>Accentuer les mesures de densification le long de la RD7 conformément au SDRIF</a:t>
            </a:r>
            <a:endParaRPr lang="fr-FR" sz="28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1286"/>
            <a:ext cx="5688857" cy="49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3251417" y="3728231"/>
            <a:ext cx="504056" cy="265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4139952" y="450912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443</Words>
  <Application>Microsoft Office PowerPoint</Application>
  <PresentationFormat>Affichage à l'écran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Approbation du PLU de Villejuif</vt:lpstr>
      <vt:lpstr>Approbation du PLU de Villejuif</vt:lpstr>
      <vt:lpstr>Approbation du PLU de Villejuif</vt:lpstr>
      <vt:lpstr>Réponses et modification suite au porté à la connaissance de l’Etat</vt:lpstr>
      <vt:lpstr>Maintien à 36% du taux de logements sociaux conformément au PLH intercommunal et au CDT « sciences et santé »</vt:lpstr>
      <vt:lpstr>OAP « TRAME VERTE »</vt:lpstr>
      <vt:lpstr>Accentuer les mesures de densification le long de la RD7 conformément au SDRIF</vt:lpstr>
      <vt:lpstr>Accentuer les mesures de densification le long de la RD7 conformément au SDRIF</vt:lpstr>
      <vt:lpstr>Accentuer les mesures de densification le long de la RD7 conformément au SDRIF</vt:lpstr>
      <vt:lpstr>Présentation PowerPoint</vt:lpstr>
      <vt:lpstr>Suppression d’emplacements réservés de voiries au bénéfice du Conseil départemental</vt:lpstr>
      <vt:lpstr>Maintien de la « bande de vigilance et du classement en zone « N » dans la ZAC Campus Grand Parc</vt:lpstr>
      <vt:lpstr>Maintien de « l’îlot vert » dans le périmètre de l’hôpital Paul BROUSSE et reclassement en zone UC de la « Villa d’Amont »</vt:lpstr>
      <vt:lpstr>Maintien du Classement en zone « N » du terrain des Monts Cuchet, propriété du SIPB</vt:lpstr>
      <vt:lpstr>Accentuation des règles de protection des secteurs pavillonnaires en zone UC </vt:lpstr>
    </vt:vector>
  </TitlesOfParts>
  <Company>D.S.I.O.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Approbation du PLU de Villejuif</dc:title>
  <dc:creator>MOENNE-LOCCOZ Alexandre</dc:creator>
  <cp:lastModifiedBy>MOENNE-LOCCOZ Alexandre</cp:lastModifiedBy>
  <cp:revision>17</cp:revision>
  <cp:lastPrinted>2015-12-15T15:24:25Z</cp:lastPrinted>
  <dcterms:created xsi:type="dcterms:W3CDTF">2015-12-04T15:12:47Z</dcterms:created>
  <dcterms:modified xsi:type="dcterms:W3CDTF">2015-12-16T11:17:37Z</dcterms:modified>
</cp:coreProperties>
</file>